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70" r:id="rId3"/>
    <p:sldId id="263" r:id="rId4"/>
    <p:sldId id="275" r:id="rId5"/>
    <p:sldId id="266" r:id="rId6"/>
    <p:sldId id="267" r:id="rId7"/>
    <p:sldId id="268" r:id="rId8"/>
    <p:sldId id="274" r:id="rId9"/>
    <p:sldId id="257" r:id="rId10"/>
    <p:sldId id="271" r:id="rId11"/>
    <p:sldId id="264" r:id="rId12"/>
    <p:sldId id="259" r:id="rId13"/>
    <p:sldId id="258" r:id="rId14"/>
    <p:sldId id="277" r:id="rId15"/>
    <p:sldId id="289" r:id="rId16"/>
    <p:sldId id="278" r:id="rId17"/>
    <p:sldId id="280" r:id="rId18"/>
    <p:sldId id="282" r:id="rId19"/>
    <p:sldId id="279" r:id="rId20"/>
    <p:sldId id="290" r:id="rId21"/>
    <p:sldId id="292" r:id="rId22"/>
    <p:sldId id="281" r:id="rId23"/>
    <p:sldId id="284" r:id="rId24"/>
    <p:sldId id="265" r:id="rId25"/>
    <p:sldId id="288" r:id="rId26"/>
    <p:sldId id="285" r:id="rId27"/>
    <p:sldId id="269" r:id="rId28"/>
    <p:sldId id="286" r:id="rId29"/>
    <p:sldId id="287" r:id="rId30"/>
    <p:sldId id="276" r:id="rId31"/>
    <p:sldId id="28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6699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3E22-111F-4E05-B5AE-1DDA8803D09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7352C-2499-48C7-97FD-9F1F602C0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352C-2499-48C7-97FD-9F1F602C09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4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8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9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6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5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C46E5-53E1-43C9-B3A9-1613EC88E26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D023-9666-46C0-8105-9F109900A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sercat.com/content/zhilishchno-kommunalnoe-khozyaistvo-kak-predmet-vedeniya-organov-mestnogo-samoupravleniya" TargetMode="External"/><Relationship Id="rId3" Type="http://schemas.openxmlformats.org/officeDocument/2006/relationships/hyperlink" Target="https://edunews.ru/professii/obzor/tehnicheskie/energetik.html" TargetMode="External"/><Relationship Id="rId7" Type="http://schemas.openxmlformats.org/officeDocument/2006/relationships/hyperlink" Target="http://maspk.ru/corporate/professionalnaya-perepodgotovka/energetika/?utm_source=profguide&amp;utm_medium=click&amp;utm_campaign=profguide-power_engineer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fguide.ru/professions/power_engineer.html" TargetMode="External"/><Relationship Id="rId5" Type="http://schemas.openxmlformats.org/officeDocument/2006/relationships/hyperlink" Target="http://www.proprof.ru/stati/careera/vybor-professii/o-professiyah/professiya-energetik" TargetMode="External"/><Relationship Id="rId4" Type="http://schemas.openxmlformats.org/officeDocument/2006/relationships/hyperlink" Target="http://uchim66.ru/articles/professiya-energeti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07" cy="68556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31540" y="477010"/>
            <a:ext cx="8184236" cy="192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ЭНЕРГЕТИК</a:t>
            </a:r>
            <a:endParaRPr lang="ru-RU" sz="90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775290" y="4203290"/>
            <a:ext cx="3259393" cy="96486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Выполнил:  </a:t>
            </a:r>
            <a:r>
              <a:rPr lang="ru-RU" sz="19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Сафонов Петр</a:t>
            </a:r>
            <a:br>
              <a:rPr lang="ru-RU" sz="19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9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Руководитель:  </a:t>
            </a:r>
            <a:r>
              <a:rPr lang="ru-RU" sz="19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Холудеева</a:t>
            </a:r>
            <a:r>
              <a:rPr lang="ru-RU" sz="19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О.А.</a:t>
            </a:r>
            <a:endParaRPr lang="ru-RU" sz="1900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309716" y="660492"/>
            <a:ext cx="11587313" cy="21711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В </a:t>
            </a:r>
            <a:r>
              <a:rPr lang="ru-RU" sz="3600" b="1" dirty="0"/>
              <a:t>качестве начала карьеры инженера-энергетика выпускник </a:t>
            </a:r>
            <a:r>
              <a:rPr lang="ru-RU" sz="3600" b="1" dirty="0" smtClean="0"/>
              <a:t>профессиональной образовательной организации может </a:t>
            </a:r>
            <a:r>
              <a:rPr lang="ru-RU" sz="3600" b="1" dirty="0"/>
              <a:t>выбрать одну из </a:t>
            </a:r>
            <a:r>
              <a:rPr lang="ru-RU" sz="3600" b="1" dirty="0" smtClean="0"/>
              <a:t>многих строительно-монтажных </a:t>
            </a:r>
            <a:r>
              <a:rPr lang="ru-RU" sz="3600" b="1" dirty="0"/>
              <a:t>организаций.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22" y="3723967"/>
            <a:ext cx="5023408" cy="263996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309717" y="2657568"/>
            <a:ext cx="11587313" cy="173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/>
              <a:t>Здесь ему нужно будет организовывать </a:t>
            </a:r>
            <a:r>
              <a:rPr lang="ru-RU" sz="3600" b="1" dirty="0" err="1" smtClean="0"/>
              <a:t>энерго</a:t>
            </a:r>
            <a:r>
              <a:rPr lang="ru-RU" sz="3600" b="1" dirty="0" smtClean="0"/>
              <a:t>- и теплоснабжение строящихся зданий, </a:t>
            </a:r>
            <a:r>
              <a:rPr lang="ru-RU" sz="3600" b="1" dirty="0"/>
              <a:t>обеспечивать бесперебойную работу, а в уже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309718" y="4100046"/>
            <a:ext cx="6459792" cy="2241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600" b="1" dirty="0" smtClean="0"/>
              <a:t>использующихся строениях — ремонтировать энергетическое оборудование, электро- и тепловые сети и газопроводы.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26" y="313899"/>
            <a:ext cx="9129252" cy="5863064"/>
          </a:xfrm>
        </p:spPr>
        <p:txBody>
          <a:bodyPr>
            <a:normAutofit fontScale="92500" lnSpcReduction="10000"/>
          </a:bodyPr>
          <a:lstStyle/>
          <a:p>
            <a:pPr marL="0" indent="357188" algn="just">
              <a:buNone/>
            </a:pPr>
            <a:r>
              <a:rPr lang="ru-RU" sz="3600" b="1" dirty="0"/>
              <a:t>Данная профессия подходит людям с техническим складом ума и умением вести сложные математические расчеты, ведь одна ошибка может привести к катастрофе</a:t>
            </a:r>
            <a:r>
              <a:rPr lang="ru-RU" sz="3600" b="1" dirty="0" smtClean="0"/>
              <a:t>.</a:t>
            </a:r>
          </a:p>
          <a:p>
            <a:pPr marL="0" indent="357188" algn="just">
              <a:buNone/>
            </a:pPr>
            <a:endParaRPr lang="ru-RU" sz="1800" b="1" dirty="0" smtClean="0"/>
          </a:p>
          <a:p>
            <a:pPr marL="0" indent="357188" algn="just">
              <a:buNone/>
            </a:pPr>
            <a:r>
              <a:rPr lang="ru-RU" sz="3600" b="1" dirty="0"/>
              <a:t>Энергетик должен знать всю нормативно-техническую документацию, относящуюся к энергоустановке, которую он </a:t>
            </a:r>
            <a:r>
              <a:rPr lang="ru-RU" sz="3600" b="1" dirty="0" smtClean="0"/>
              <a:t>эксплуатирует.</a:t>
            </a:r>
          </a:p>
          <a:p>
            <a:pPr marL="0" indent="357188" algn="just">
              <a:buNone/>
            </a:pPr>
            <a:endParaRPr lang="ru-RU" sz="1800" b="1" dirty="0"/>
          </a:p>
          <a:p>
            <a:pPr marL="0" indent="357188" algn="just">
              <a:buNone/>
            </a:pPr>
            <a:r>
              <a:rPr lang="ru-RU" sz="3600" b="1" dirty="0"/>
              <a:t>Он также должен знать технические характеристики используемого оборудования, представлять </a:t>
            </a:r>
            <a:r>
              <a:rPr lang="ru-RU" sz="3600" b="1" dirty="0" smtClean="0"/>
              <a:t>технологический </a:t>
            </a:r>
            <a:r>
              <a:rPr lang="ru-RU" sz="3600" b="1" dirty="0"/>
              <a:t>процесс, протекающий в установках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1026" name="Picture 2" descr="http://www.lib.tpu.ru/siteimages/8c912045-b161-4907-8288-166abb591099/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7414"/>
          <a:stretch/>
        </p:blipFill>
        <p:spPr bwMode="auto">
          <a:xfrm>
            <a:off x="9916138" y="3346934"/>
            <a:ext cx="2143125" cy="3348832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79db60a378b39f69fb3fcfc585367df2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38" y="174983"/>
            <a:ext cx="2143125" cy="3048001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795" b="3226"/>
          <a:stretch/>
        </p:blipFill>
        <p:spPr>
          <a:xfrm>
            <a:off x="0" y="0"/>
            <a:ext cx="12509851" cy="6858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6204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4" y="0"/>
            <a:ext cx="9828176" cy="491408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/>
          <a:stretch/>
        </p:blipFill>
        <p:spPr>
          <a:xfrm>
            <a:off x="1" y="2970176"/>
            <a:ext cx="4866967" cy="388782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158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8985" y="1563340"/>
            <a:ext cx="6223819" cy="4512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 профессией </a:t>
            </a:r>
            <a:br>
              <a:rPr lang="ru-RU" sz="4000" b="1" dirty="0" smtClean="0"/>
            </a:br>
            <a:r>
              <a:rPr lang="ru-RU" sz="4800" b="1" dirty="0" smtClean="0"/>
              <a:t>ЭНЕРГЕТИК</a:t>
            </a:r>
            <a:r>
              <a:rPr lang="ru-RU" sz="4000" b="1" dirty="0" smtClean="0"/>
              <a:t>, </a:t>
            </a:r>
            <a:br>
              <a:rPr lang="ru-RU" sz="4000" b="1" dirty="0" smtClean="0"/>
            </a:br>
            <a:r>
              <a:rPr lang="ru-RU" sz="4000" b="1" dirty="0" smtClean="0"/>
              <a:t>можно назвать профессию </a:t>
            </a:r>
            <a:br>
              <a:rPr lang="ru-RU" sz="4000" b="1" dirty="0" smtClean="0"/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ЭЛЕКТРОМОНТЕР ПО РЕМОНТУ И ОБСЛУЖИВАНИЮ ЭЛЕКТРООБОРУДОВАНИЯ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Picture 4" descr="5474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/>
          <a:stretch/>
        </p:blipFill>
        <p:spPr bwMode="auto">
          <a:xfrm>
            <a:off x="280219" y="1843548"/>
            <a:ext cx="5458766" cy="43212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80218" y="988141"/>
            <a:ext cx="11911782" cy="85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/>
              <a:t>Одной из </a:t>
            </a:r>
            <a:r>
              <a:rPr lang="ru-RU" sz="4000" b="1" dirty="0" smtClean="0">
                <a:solidFill>
                  <a:schemeClr val="bg1"/>
                </a:solidFill>
              </a:rPr>
              <a:t>рабочих специальностей</a:t>
            </a:r>
            <a:r>
              <a:rPr lang="ru-RU" sz="4000" b="1" dirty="0" smtClean="0"/>
              <a:t>, </a:t>
            </a:r>
            <a:r>
              <a:rPr lang="ru-RU" sz="4000" b="1" dirty="0"/>
              <a:t>тесно связанных </a:t>
            </a:r>
          </a:p>
        </p:txBody>
      </p:sp>
    </p:spTree>
    <p:extLst>
      <p:ext uri="{BB962C8B-B14F-4D97-AF65-F5344CB8AC3E}">
        <p14:creationId xmlns:p14="http://schemas.microsoft.com/office/powerpoint/2010/main" val="25440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ксана\Desktop\к конкурсу ЗДЕСЬ НАМ ЖИТЬ (Сафонов Петр)\Электромонтер (фото, картинки)\a99d2058-dc1f-4e91-ab80-d8226746fbfb_1_jpg_570x500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44" y="0"/>
            <a:ext cx="8553742" cy="6858000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4"/>
            <a:ext cx="11828206" cy="548957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300" b="1" dirty="0" smtClean="0"/>
              <a:t>выполнение </a:t>
            </a:r>
            <a:r>
              <a:rPr lang="ru-RU" sz="3300" b="1" dirty="0"/>
              <a:t>работ по ремонту и обслуживанию оборудования с электрическими схемами средней сложности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300" b="1" dirty="0"/>
              <a:t>сборка, установка, монтаж, центровка, регулировка, ремонт электрооборудования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300" b="1" dirty="0"/>
              <a:t>обслуживание и профилактика ремонта внутренних силовых и осветительных электропроводок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300" b="1" dirty="0"/>
              <a:t>устранение неисправностей в силовых и осветительных электропроводах, электродвигателях и пускорегулирующей аппаратуре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3300" b="1" dirty="0"/>
              <a:t>капитальный ремонт силовых и осветительных электропроводок.</a:t>
            </a:r>
          </a:p>
          <a:p>
            <a:endParaRPr lang="ru-RU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Назначение профессии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7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4"/>
            <a:ext cx="11828206" cy="5489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/>
              <a:t>физическая форма</a:t>
            </a:r>
          </a:p>
          <a:p>
            <a:pPr>
              <a:defRPr/>
            </a:pPr>
            <a:r>
              <a:rPr lang="ru-RU" sz="3600" b="1" dirty="0"/>
              <a:t>выносливость</a:t>
            </a:r>
          </a:p>
          <a:p>
            <a:pPr>
              <a:defRPr/>
            </a:pPr>
            <a:r>
              <a:rPr lang="ru-RU" sz="3600" b="1" dirty="0"/>
              <a:t>развитое чувство равновесия</a:t>
            </a:r>
          </a:p>
          <a:p>
            <a:pPr>
              <a:defRPr/>
            </a:pPr>
            <a:r>
              <a:rPr lang="ru-RU" sz="3600" b="1" dirty="0"/>
              <a:t>гибкость</a:t>
            </a:r>
          </a:p>
          <a:p>
            <a:pPr>
              <a:defRPr/>
            </a:pPr>
            <a:r>
              <a:rPr lang="ru-RU" sz="3600" b="1" dirty="0"/>
              <a:t>координация движений кистей и пальцев рук</a:t>
            </a:r>
          </a:p>
          <a:p>
            <a:pPr>
              <a:defRPr/>
            </a:pPr>
            <a:r>
              <a:rPr lang="ru-RU" sz="3600" b="1" dirty="0"/>
              <a:t>хорошее зрение и цветоразличение</a:t>
            </a:r>
          </a:p>
          <a:p>
            <a:pPr>
              <a:defRPr/>
            </a:pPr>
            <a:r>
              <a:rPr lang="ru-RU" sz="3600" b="1" dirty="0"/>
              <a:t>высокий уровень развития образного и наглядно-действенного </a:t>
            </a:r>
            <a:r>
              <a:rPr lang="ru-RU" sz="3600" b="1" dirty="0" smtClean="0"/>
              <a:t>мышления</a:t>
            </a:r>
            <a:endParaRPr lang="ru-RU" sz="3600" b="1" u="sng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Профессионально важные качества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/>
          <a:stretch/>
        </p:blipFill>
        <p:spPr bwMode="auto">
          <a:xfrm>
            <a:off x="250723" y="269774"/>
            <a:ext cx="5986378" cy="6352251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a5a62716deaeb6b43ed5eb9249e275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758" r="7847"/>
          <a:stretch/>
        </p:blipFill>
        <p:spPr bwMode="auto">
          <a:xfrm>
            <a:off x="6493600" y="269774"/>
            <a:ext cx="5437847" cy="63522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339213" y="291793"/>
            <a:ext cx="11488993" cy="5268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chemeClr val="bg1"/>
                </a:solidFill>
              </a:rPr>
              <a:t>Традиционной, исторически самой значимой отраслью России является топливная энергетика. Страна обладает существенными запасами энергетических ископаемых и потенциалом возобновляемых источников, входит в десятку наиболее обеспеченных энергоресурсами государств. 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Оксана\Desktop\к конкурсу ЗДЕСЬ НАМ ЖИТЬ (Сафонов Петр)\Электромонтер (фото, картинки)\DSC_02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1"/>
          <a:stretch/>
        </p:blipFill>
        <p:spPr bwMode="auto">
          <a:xfrm>
            <a:off x="202691" y="258502"/>
            <a:ext cx="4221825" cy="3310608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Оксана\Desktop\к конкурсу ЗДЕСЬ НАМ ЖИТЬ (Сафонов Петр)\Электромонтер (фото, картинки)\lhc01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2"/>
          <a:stretch/>
        </p:blipFill>
        <p:spPr bwMode="auto">
          <a:xfrm>
            <a:off x="4607251" y="258502"/>
            <a:ext cx="7427433" cy="6403879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Оксана\Desktop\к конкурсу ЗДЕСЬ НАМ ЖИТЬ (Сафонов Петр)\Электромонтер (фото, картинки)\MES_Vosto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"/>
          <a:stretch/>
        </p:blipFill>
        <p:spPr bwMode="auto">
          <a:xfrm>
            <a:off x="187941" y="3731342"/>
            <a:ext cx="4236575" cy="2931369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к конкурсу ЗДЕСЬ НАМ ЖИТЬ (Сафонов Петр)\Электромонтер (фото, картинки)\64674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1" y="192960"/>
            <a:ext cx="4485353" cy="2978274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Оксана\Desktop\к конкурсу ЗДЕСЬ НАМ ЖИТЬ (Сафонов Петр)\Электромонтер (фото, картинки)\elektromontery_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/>
          <a:stretch/>
        </p:blipFill>
        <p:spPr bwMode="auto">
          <a:xfrm>
            <a:off x="3583856" y="3338533"/>
            <a:ext cx="4743166" cy="3278009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Оксана\Desktop\к конкурсу ЗДЕСЬ НАМ ЖИТЬ (Сафонов Петр)\Электромонтер (фото, картинки)\158475_w640_h640_plan1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6" y="3341250"/>
            <a:ext cx="3139258" cy="3275292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Оксана\Desktop\к конкурсу ЗДЕСЬ НАМ ЖИТЬ (Сафонов Петр)\Электромонтер (фото, картинки)\electrical_tes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/>
          <a:stretch/>
        </p:blipFill>
        <p:spPr bwMode="auto">
          <a:xfrm>
            <a:off x="8554065" y="3315794"/>
            <a:ext cx="3446820" cy="3300748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Оксана\Desktop\к конкурсу ЗДЕСЬ НАМ ЖИТЬ (Сафонов Петр)\Электромонтер (фото, картинки)\electrician-v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3" y="192960"/>
            <a:ext cx="4434962" cy="2955452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Оксана\Desktop\к конкурсу ЗДЕСЬ НАМ ЖИТЬ (Сафонов Петр)\Электромонтер (фото, картинки)\electrician_with_tool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4"/>
          <a:stretch/>
        </p:blipFill>
        <p:spPr bwMode="auto">
          <a:xfrm>
            <a:off x="4997840" y="192960"/>
            <a:ext cx="2376350" cy="2949474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5"/>
            <a:ext cx="11828206" cy="18624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/>
              <a:t>производственные </a:t>
            </a:r>
            <a:r>
              <a:rPr lang="ru-RU" sz="4000" b="1" dirty="0"/>
              <a:t>и </a:t>
            </a:r>
            <a:r>
              <a:rPr lang="ru-RU" sz="4000" b="1" dirty="0" smtClean="0"/>
              <a:t>промышленные предприятия</a:t>
            </a:r>
            <a:endParaRPr lang="ru-RU" sz="4000" b="1" dirty="0"/>
          </a:p>
          <a:p>
            <a:pPr>
              <a:defRPr/>
            </a:pPr>
            <a:r>
              <a:rPr lang="ru-RU" sz="4000" b="1" dirty="0" smtClean="0"/>
              <a:t>строительно-монтажные управления</a:t>
            </a:r>
            <a:endParaRPr lang="ru-RU" sz="4000" b="1" dirty="0"/>
          </a:p>
          <a:p>
            <a:pPr>
              <a:defRPr/>
            </a:pPr>
            <a:r>
              <a:rPr lang="ru-RU" sz="4000" b="1" dirty="0" smtClean="0"/>
              <a:t>жилищно-коммунальные службы</a:t>
            </a:r>
            <a:endParaRPr lang="ru-RU" sz="4000" b="1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Место работы и карьера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175998" y="3878827"/>
            <a:ext cx="11828206" cy="2781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4000" b="1" dirty="0" smtClean="0"/>
              <a:t>Увеличение объема и сложности работ ведет </a:t>
            </a:r>
            <a:br>
              <a:rPr lang="ru-RU" sz="4000" b="1" dirty="0" smtClean="0"/>
            </a:br>
            <a:r>
              <a:rPr lang="ru-RU" sz="4000" b="1" dirty="0" smtClean="0"/>
              <a:t>к повышению разряда. </a:t>
            </a:r>
            <a:br>
              <a:rPr lang="ru-RU" sz="4000" b="1" dirty="0" smtClean="0"/>
            </a:br>
            <a:r>
              <a:rPr lang="ru-RU" sz="4000" b="1" dirty="0" smtClean="0"/>
              <a:t>Существует возможность и административного продвижения (электромонтер, старший электромонтер, бригадир, техник).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к конкурсу ЗДЕСЬ НАМ ЖИТЬ (Сафонов Петр)\al_ternativnye_istochniki_ener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1" y="18436"/>
            <a:ext cx="9158748" cy="68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venta2.su/upload/iblock/c9d/c9d07668c486c795c3e56233a0d0cb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75" y="855401"/>
            <a:ext cx="3511892" cy="5616000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centrmag.ru/catalog/pm_29.10_8_3d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34" y="386594"/>
            <a:ext cx="3878453" cy="5616000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ientific-book.ru/image/1018163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2" y="855401"/>
            <a:ext cx="3968641" cy="5616000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сана\Desktop\к конкурсу ЗДЕСЬ НАМ ЖИТЬ (Сафонов Петр)\Электромонтер (фото, картинки)\3a92cb19700328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76" y="169299"/>
            <a:ext cx="5500533" cy="65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ксана\Desktop\к конкурсу ЗДЕСЬ НАМ ЖИТЬ (Сафонов Петр)\Электромонтер (фото, картинки)\1407265_Elektromonter_po_obsluzhivaniyu_i_remontu_elektrooborudova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65" y="169299"/>
            <a:ext cx="4140449" cy="63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к конкурсу ЗДЕСЬ НАМ ЖИТЬ (Сафонов Петр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5198680_large_foto_obrabotka_0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12" y="3583858"/>
            <a:ext cx="11783961" cy="3103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>
                  <a:solidFill>
                    <a:srgbClr val="000099"/>
                  </a:solidFill>
                </a:ln>
              </a:rPr>
              <a:t>Профессионалы в этой сфере </a:t>
            </a:r>
            <a:br>
              <a:rPr lang="ru-RU" sz="5400" b="1" dirty="0" smtClean="0">
                <a:ln>
                  <a:solidFill>
                    <a:srgbClr val="000099"/>
                  </a:solidFill>
                </a:ln>
              </a:rPr>
            </a:br>
            <a:r>
              <a:rPr lang="ru-RU" sz="5400" b="1" dirty="0" smtClean="0">
                <a:ln>
                  <a:solidFill>
                    <a:srgbClr val="000099"/>
                  </a:solidFill>
                </a:ln>
              </a:rPr>
              <a:t>востребованы на рынке труда </a:t>
            </a:r>
            <a:br>
              <a:rPr lang="ru-RU" sz="5400" b="1" dirty="0" smtClean="0">
                <a:ln>
                  <a:solidFill>
                    <a:srgbClr val="000099"/>
                  </a:solidFill>
                </a:ln>
              </a:rPr>
            </a:br>
            <a:r>
              <a:rPr lang="ru-RU" sz="5400" b="1" dirty="0" smtClean="0">
                <a:ln>
                  <a:solidFill>
                    <a:srgbClr val="000099"/>
                  </a:solidFill>
                </a:ln>
              </a:rPr>
              <a:t>в настоящее время </a:t>
            </a:r>
            <a:br>
              <a:rPr lang="ru-RU" sz="5400" b="1" dirty="0" smtClean="0">
                <a:ln>
                  <a:solidFill>
                    <a:srgbClr val="000099"/>
                  </a:solidFill>
                </a:ln>
              </a:rPr>
            </a:br>
            <a:r>
              <a:rPr lang="ru-RU" sz="5400" b="1" dirty="0" smtClean="0">
                <a:ln>
                  <a:solidFill>
                    <a:srgbClr val="000099"/>
                  </a:solidFill>
                </a:ln>
              </a:rPr>
              <a:t>и будут востребованы всегда.</a:t>
            </a:r>
            <a:endParaRPr lang="ru-RU" sz="4000" b="1" dirty="0">
              <a:ln>
                <a:solidFill>
                  <a:srgbClr val="000099"/>
                </a:solidFill>
              </a:ln>
            </a:endParaRPr>
          </a:p>
        </p:txBody>
      </p:sp>
      <p:pic>
        <p:nvPicPr>
          <p:cNvPr id="4" name="Picture 4" descr="_1_~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2" y="231316"/>
            <a:ext cx="2199969" cy="321148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ntazh-vtorichny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69" y="231316"/>
            <a:ext cx="5187368" cy="321148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n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/>
          <a:stretch/>
        </p:blipFill>
        <p:spPr bwMode="auto">
          <a:xfrm>
            <a:off x="7964548" y="231315"/>
            <a:ext cx="4011141" cy="321148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1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к конкурсу ЗДЕСЬ НАМ ЖИТЬ (Сафонов Петр)\solar-panels-and-wind-turb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72" y="0"/>
            <a:ext cx="5541628" cy="36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ксана\Desktop\к конкурсу ЗДЕСЬ НАМ ЖИТЬ (Сафонов Петр)\wi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083"/>
            <a:ext cx="7595118" cy="31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Оксана\Desktop\к конкурсу ЗДЕСЬ НАМ ЖИТЬ (Сафонов Петр)\d00b9ad7a19fa6ca6b5abf596816e97f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18" y="3730404"/>
            <a:ext cx="4651907" cy="3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Оксана\Desktop\к конкурсу ЗДЕСЬ НАМ ЖИТЬ (Сафонов Петр)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856"/>
          <a:stretch/>
        </p:blipFill>
        <p:spPr bwMode="auto">
          <a:xfrm>
            <a:off x="0" y="33099"/>
            <a:ext cx="6650372" cy="36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2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313899"/>
            <a:ext cx="11614245" cy="6352372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3800" b="1" dirty="0"/>
              <a:t>Состояние жилищно-коммунального хозяйства – один из тех вопросов, который волнует абсолютное большинство населения муниципальных образований. </a:t>
            </a:r>
            <a:endParaRPr lang="ru-RU" sz="3800" b="1" dirty="0" smtClean="0"/>
          </a:p>
          <a:p>
            <a:pPr marL="0" indent="357188" algn="just">
              <a:buNone/>
            </a:pPr>
            <a:r>
              <a:rPr lang="ru-RU" sz="3800" b="1" dirty="0" smtClean="0"/>
              <a:t>На </a:t>
            </a:r>
            <a:r>
              <a:rPr lang="ru-RU" sz="3800" b="1" dirty="0"/>
              <a:t>протяжении уже многих лет этот вопрос находится в центре общественного внимания, является одним из приоритетных направлений социальной политики государства, регулярно освещается в средствах массовой информации</a:t>
            </a:r>
            <a:r>
              <a:rPr lang="ru-RU" sz="3800" b="1" dirty="0" smtClean="0"/>
              <a:t>.</a:t>
            </a:r>
          </a:p>
          <a:p>
            <a:pPr marL="0" indent="357188" algn="just">
              <a:buNone/>
            </a:pPr>
            <a:r>
              <a:rPr lang="ru-RU" sz="3800" b="1" dirty="0" smtClean="0"/>
              <a:t>Одна из самых важных профессий в этой отрасли – ЭНЕРГЕТИК.</a:t>
            </a:r>
          </a:p>
        </p:txBody>
      </p:sp>
    </p:spTree>
    <p:extLst>
      <p:ext uri="{BB962C8B-B14F-4D97-AF65-F5344CB8AC3E}">
        <p14:creationId xmlns:p14="http://schemas.microsoft.com/office/powerpoint/2010/main" val="9487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12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000099"/>
                  </a:solidFill>
                </a:ln>
                <a:solidFill>
                  <a:srgbClr val="FFFFFF"/>
                </a:solidFill>
                <a:latin typeface="+mn-lt"/>
              </a:rPr>
              <a:t>Источники информации: </a:t>
            </a:r>
            <a:endParaRPr lang="ru-RU" sz="4800" b="1" dirty="0">
              <a:ln w="19050">
                <a:solidFill>
                  <a:srgbClr val="000099"/>
                </a:solidFill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2232" y="1194619"/>
            <a:ext cx="11754465" cy="532416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0099"/>
                </a:solidFill>
                <a:hlinkClick r:id="rId3"/>
              </a:rPr>
              <a:t>https://</a:t>
            </a:r>
            <a:r>
              <a:rPr lang="en-US" sz="3200" b="1" dirty="0" smtClean="0">
                <a:solidFill>
                  <a:srgbClr val="000099"/>
                </a:solidFill>
                <a:hlinkClick r:id="rId3"/>
              </a:rPr>
              <a:t>edunews.ru/professii/obzor/tehnicheskie/energetik.html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just" fontAlgn="base"/>
            <a:r>
              <a:rPr lang="ru-RU" sz="3200" b="1" u="sng" dirty="0" smtClean="0">
                <a:solidFill>
                  <a:srgbClr val="000099"/>
                </a:solidFill>
                <a:hlinkClick r:id="rId4"/>
              </a:rPr>
              <a:t>http</a:t>
            </a:r>
            <a:r>
              <a:rPr lang="ru-RU" sz="3200" b="1" u="sng" dirty="0">
                <a:solidFill>
                  <a:srgbClr val="000099"/>
                </a:solidFill>
                <a:hlinkClick r:id="rId4"/>
              </a:rPr>
              <a:t>://uchim66.ru/articles/professiya-energetik</a:t>
            </a:r>
            <a:endParaRPr lang="ru-RU" sz="3200" b="1" dirty="0">
              <a:solidFill>
                <a:srgbClr val="000099"/>
              </a:solidFill>
            </a:endParaRPr>
          </a:p>
          <a:p>
            <a:pPr algn="just"/>
            <a:r>
              <a:rPr lang="ru-RU" sz="3200" b="1" u="sng" dirty="0">
                <a:solidFill>
                  <a:srgbClr val="000099"/>
                </a:solidFill>
                <a:hlinkClick r:id="rId5"/>
              </a:rPr>
              <a:t>http://www.proprof.ru/stati/careera/vybor-professii/o-professiyah/professiya-energetik</a:t>
            </a:r>
            <a:endParaRPr lang="ru-RU" sz="3200" b="1" dirty="0">
              <a:solidFill>
                <a:srgbClr val="000099"/>
              </a:solidFill>
            </a:endParaRPr>
          </a:p>
          <a:p>
            <a:pPr algn="just"/>
            <a:r>
              <a:rPr lang="ru-RU" sz="3200" b="1" u="sng" dirty="0">
                <a:solidFill>
                  <a:srgbClr val="000099"/>
                </a:solidFill>
                <a:hlinkClick r:id="rId6"/>
              </a:rPr>
              <a:t>https://www.profguide.ru/professions/power_engineer.html</a:t>
            </a:r>
            <a:endParaRPr lang="ru-RU" sz="3200" b="1" dirty="0">
              <a:solidFill>
                <a:srgbClr val="000099"/>
              </a:solidFill>
            </a:endParaRPr>
          </a:p>
          <a:p>
            <a:pPr algn="just"/>
            <a:r>
              <a:rPr lang="ru-RU" sz="3200" b="1" u="sng" dirty="0">
                <a:solidFill>
                  <a:srgbClr val="000099"/>
                </a:solidFill>
                <a:hlinkClick r:id="rId7"/>
              </a:rPr>
              <a:t>http://maspk.ru/corporate/professionalnaya-perepodgotovka/energetika/?utm_source=profguide&amp;utm_medium=click&amp;utm_campaign=profguide-power_engineer</a:t>
            </a:r>
            <a:r>
              <a:rPr lang="ru-RU" sz="3200" b="1" dirty="0">
                <a:solidFill>
                  <a:srgbClr val="000099"/>
                </a:solidFill>
              </a:rPr>
              <a:t>	</a:t>
            </a:r>
          </a:p>
          <a:p>
            <a:pPr algn="just"/>
            <a:r>
              <a:rPr lang="ru-RU" sz="3200" b="1" u="sng" dirty="0">
                <a:solidFill>
                  <a:srgbClr val="000099"/>
                </a:solidFill>
                <a:hlinkClick r:id="rId8"/>
              </a:rPr>
              <a:t>http://</a:t>
            </a:r>
            <a:r>
              <a:rPr lang="ru-RU" sz="3200" b="1" u="sng" dirty="0" smtClean="0">
                <a:solidFill>
                  <a:srgbClr val="000099"/>
                </a:solidFill>
                <a:hlinkClick r:id="rId8"/>
              </a:rPr>
              <a:t>www.dissercat.com/content/zhilishchno-kommunalnoe-khozyaistvo-kak-predmet-vedeniya-organov-mestnogo-samoupravleniya</a:t>
            </a:r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313899"/>
            <a:ext cx="11614245" cy="5863064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ЭНЕРГЕТИК</a:t>
            </a:r>
            <a:r>
              <a:rPr lang="ru-RU" sz="4000" b="1" dirty="0" smtClean="0"/>
              <a:t> </a:t>
            </a:r>
            <a:r>
              <a:rPr lang="ru-RU" sz="4000" b="1" dirty="0"/>
              <a:t>– это специалист, в функции которого входит разработка, производство, а также эксплуатация систем энергетического и теплового обеспечения. </a:t>
            </a:r>
            <a:endParaRPr lang="ru-RU" sz="4000" b="1" dirty="0" smtClean="0"/>
          </a:p>
          <a:p>
            <a:pPr marL="0" indent="357188" algn="just">
              <a:buNone/>
            </a:pPr>
            <a:r>
              <a:rPr lang="ru-RU" sz="4000" b="1" dirty="0" smtClean="0"/>
              <a:t>Работа </a:t>
            </a:r>
            <a:r>
              <a:rPr lang="ru-RU" sz="4000" b="1" dirty="0"/>
              <a:t>у представителей этой профессии очень ответственная. Именно они решают, необходима ли той или иной компании модернизация существующих систем энергосбережения и как провести техническое </a:t>
            </a:r>
            <a:r>
              <a:rPr lang="ru-RU" sz="4000" b="1" dirty="0" smtClean="0"/>
              <a:t>переоснащение </a:t>
            </a:r>
            <a:r>
              <a:rPr lang="ru-RU" sz="4000" b="1" dirty="0"/>
              <a:t>на предприятии.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380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Необходимые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профессиональные </a:t>
            </a:r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навыки и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знания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4"/>
            <a:ext cx="11813458" cy="5253601"/>
          </a:xfrm>
        </p:spPr>
        <p:txBody>
          <a:bodyPr>
            <a:noAutofit/>
          </a:bodyPr>
          <a:lstStyle/>
          <a:p>
            <a:pPr lvl="0" algn="just"/>
            <a:r>
              <a:rPr lang="ru-RU" sz="4000" b="1" dirty="0" smtClean="0"/>
              <a:t>знание </a:t>
            </a:r>
            <a:r>
              <a:rPr lang="ru-RU" sz="4000" b="1" dirty="0"/>
              <a:t>нормативных материалов и стандартов по эксплуатации энергетического оборудования и коммуникаций, </a:t>
            </a:r>
            <a:r>
              <a:rPr lang="ru-RU" sz="4000" b="1" dirty="0" smtClean="0"/>
              <a:t>в том числе </a:t>
            </a:r>
            <a:r>
              <a:rPr lang="ru-RU" sz="4000" b="1" dirty="0"/>
              <a:t>постановления, распоряжения, приказы, методические </a:t>
            </a:r>
            <a:r>
              <a:rPr lang="ru-RU" sz="4000" b="1" dirty="0" smtClean="0"/>
              <a:t>мате-риалы</a:t>
            </a:r>
            <a:r>
              <a:rPr lang="ru-RU" sz="4000" b="1" dirty="0"/>
              <a:t>;</a:t>
            </a:r>
          </a:p>
          <a:p>
            <a:pPr lvl="0" algn="just"/>
            <a:r>
              <a:rPr lang="ru-RU" sz="4000" b="1" dirty="0" smtClean="0"/>
              <a:t>владение </a:t>
            </a:r>
            <a:r>
              <a:rPr lang="ru-RU" sz="4000" b="1" dirty="0"/>
              <a:t>техническими характеристиками, особенностями, режимами работы и правилами технической эксплуатации энергетического оборудования и коммуникаций на предприятии</a:t>
            </a:r>
            <a:r>
              <a:rPr lang="ru-RU" sz="4000" b="1" dirty="0" smtClean="0"/>
              <a:t>;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4"/>
            <a:ext cx="11828206" cy="5489575"/>
          </a:xfrm>
        </p:spPr>
        <p:txBody>
          <a:bodyPr>
            <a:noAutofit/>
          </a:bodyPr>
          <a:lstStyle/>
          <a:p>
            <a:pPr lvl="0" algn="just"/>
            <a:r>
              <a:rPr lang="ru-RU" sz="4000" b="1" dirty="0" smtClean="0"/>
              <a:t>знание </a:t>
            </a:r>
            <a:r>
              <a:rPr lang="ru-RU" sz="4000" b="1" dirty="0"/>
              <a:t>единой системы </a:t>
            </a:r>
            <a:r>
              <a:rPr lang="ru-RU" sz="4000" b="1" dirty="0" smtClean="0"/>
              <a:t>планово-предупреди-тельного </a:t>
            </a:r>
            <a:r>
              <a:rPr lang="ru-RU" sz="4000" b="1" dirty="0"/>
              <a:t>ремонта и рациональной эксплуатации оборудования;</a:t>
            </a:r>
          </a:p>
          <a:p>
            <a:pPr lvl="0" algn="just"/>
            <a:r>
              <a:rPr lang="ru-RU" sz="4000" b="1" dirty="0"/>
              <a:t>навыки по организации и проведению капитальных, плановых и текущих ремонтных работ;</a:t>
            </a:r>
          </a:p>
          <a:p>
            <a:pPr lvl="0" algn="just"/>
            <a:r>
              <a:rPr lang="ru-RU" sz="4000" b="1" dirty="0"/>
              <a:t>владение методами монтажа, наладки и ремонта энергетического оборудования, а также порядком формы составления заявок на энергоресурсы</a:t>
            </a:r>
            <a:r>
              <a:rPr lang="ru-RU" sz="4000" b="1" dirty="0" smtClean="0"/>
              <a:t>;</a:t>
            </a:r>
            <a:endParaRPr lang="ru-RU" sz="4000" b="1" dirty="0"/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Необходимые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профессиональные </a:t>
            </a:r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навыки и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знания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idx="1"/>
          </p:nvPr>
        </p:nvSpPr>
        <p:spPr>
          <a:xfrm>
            <a:off x="176981" y="1368424"/>
            <a:ext cx="11828206" cy="5489575"/>
          </a:xfrm>
        </p:spPr>
        <p:txBody>
          <a:bodyPr>
            <a:noAutofit/>
          </a:bodyPr>
          <a:lstStyle/>
          <a:p>
            <a:pPr lvl="0" algn="just"/>
            <a:r>
              <a:rPr lang="ru-RU" sz="3600" b="1" dirty="0"/>
              <a:t>знание </a:t>
            </a:r>
            <a:r>
              <a:rPr lang="ru-RU" sz="3600" b="1" dirty="0" smtClean="0"/>
              <a:t>и внедрение передового отечественного </a:t>
            </a:r>
            <a:r>
              <a:rPr lang="ru-RU" sz="3600" b="1" dirty="0"/>
              <a:t>и </a:t>
            </a:r>
            <a:r>
              <a:rPr lang="ru-RU" sz="3600" b="1" dirty="0" smtClean="0"/>
              <a:t>зарубежного опыта </a:t>
            </a:r>
            <a:r>
              <a:rPr lang="ru-RU" sz="3600" b="1" dirty="0"/>
              <a:t>по </a:t>
            </a:r>
            <a:r>
              <a:rPr lang="ru-RU" sz="3600" b="1" dirty="0" smtClean="0"/>
              <a:t>рациональному</a:t>
            </a:r>
            <a:r>
              <a:rPr lang="ru-RU" sz="3600" b="1" dirty="0"/>
              <a:t> </a:t>
            </a:r>
            <a:r>
              <a:rPr lang="ru-RU" sz="3600" b="1" dirty="0" smtClean="0"/>
              <a:t>использованию</a:t>
            </a:r>
            <a:r>
              <a:rPr lang="ru-RU" sz="3600" b="1" dirty="0"/>
              <a:t> </a:t>
            </a:r>
            <a:r>
              <a:rPr lang="ru-RU" sz="3600" b="1" dirty="0" smtClean="0"/>
              <a:t>и</a:t>
            </a:r>
            <a:r>
              <a:rPr lang="ru-RU" sz="3600" b="1" dirty="0"/>
              <a:t> </a:t>
            </a:r>
            <a:r>
              <a:rPr lang="ru-RU" sz="3600" b="1" dirty="0" smtClean="0"/>
              <a:t>экономии</a:t>
            </a:r>
            <a:r>
              <a:rPr lang="ru-RU" sz="3600" b="1" dirty="0"/>
              <a:t> </a:t>
            </a:r>
            <a:r>
              <a:rPr lang="ru-RU" sz="3600" b="1" dirty="0" smtClean="0"/>
              <a:t>топливно-энергетических </a:t>
            </a:r>
            <a:r>
              <a:rPr lang="ru-RU" sz="3600" b="1" dirty="0"/>
              <a:t>ресурсов</a:t>
            </a:r>
            <a:r>
              <a:rPr lang="en-US" sz="3600" b="1" dirty="0"/>
              <a:t>;</a:t>
            </a:r>
            <a:endParaRPr lang="ru-RU" sz="3600" b="1" dirty="0"/>
          </a:p>
          <a:p>
            <a:pPr lvl="0" algn="just"/>
            <a:r>
              <a:rPr lang="ru-RU" sz="3600" b="1" dirty="0"/>
              <a:t>умение составлять и читать чертежи, а также умение </a:t>
            </a:r>
            <a:r>
              <a:rPr lang="ru-RU" sz="3600" b="1" dirty="0" smtClean="0"/>
              <a:t>работать в </a:t>
            </a:r>
            <a:r>
              <a:rPr lang="ru-RU" sz="3600" b="1" dirty="0"/>
              <a:t>специализированных программах, например, </a:t>
            </a:r>
            <a:r>
              <a:rPr lang="ru-RU" sz="3600" b="1" dirty="0" err="1"/>
              <a:t>AutoCad</a:t>
            </a:r>
            <a:r>
              <a:rPr lang="ru-RU" sz="3600" b="1" dirty="0" smtClean="0"/>
              <a:t>;</a:t>
            </a:r>
          </a:p>
          <a:p>
            <a:pPr algn="just"/>
            <a:r>
              <a:rPr lang="ru-RU" sz="3600" b="1" dirty="0"/>
              <a:t>изучение методов организации энергетического </a:t>
            </a:r>
            <a:r>
              <a:rPr lang="ru-RU" sz="3600" b="1" dirty="0" smtClean="0"/>
              <a:t>хозяйства на </a:t>
            </a:r>
            <a:r>
              <a:rPr lang="ru-RU" sz="3600" b="1" dirty="0"/>
              <a:t>предприятии;</a:t>
            </a:r>
          </a:p>
          <a:p>
            <a:pPr lvl="0" algn="just"/>
            <a:r>
              <a:rPr lang="ru-RU" sz="3600" b="1" dirty="0" smtClean="0"/>
              <a:t>знание </a:t>
            </a:r>
            <a:r>
              <a:rPr lang="ru-RU" sz="3600" b="1" dirty="0"/>
              <a:t>правил и норм охраны труда.</a:t>
            </a:r>
          </a:p>
          <a:p>
            <a:endParaRPr lang="ru-RU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6699FF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Необходимые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профессиональные </a:t>
            </a:r>
            <a:r>
              <a:rPr lang="ru-RU" sz="4000" b="1" dirty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навыки и </a:t>
            </a:r>
            <a:r>
              <a:rPr lang="ru-RU" sz="4000" b="1" dirty="0" smtClean="0">
                <a:ln w="19050">
                  <a:solidFill>
                    <a:srgbClr val="000099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знания</a:t>
            </a:r>
            <a:endParaRPr lang="ru-RU" sz="4000" b="1" dirty="0">
              <a:ln w="19050">
                <a:solidFill>
                  <a:srgbClr val="000099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Направления обучения (специальности):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sz="half" idx="1"/>
          </p:nvPr>
        </p:nvSpPr>
        <p:spPr>
          <a:xfrm>
            <a:off x="339214" y="1165122"/>
            <a:ext cx="4070554" cy="5383161"/>
          </a:xfrm>
        </p:spPr>
        <p:txBody>
          <a:bodyPr>
            <a:noAutofit/>
          </a:bodyPr>
          <a:lstStyle/>
          <a:p>
            <a:pPr marL="354013" indent="-354013" algn="just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Электроснабжение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Электроэнергетика и электротехника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Теплоэнергетика </a:t>
            </a:r>
            <a:r>
              <a:rPr lang="ru-RU" sz="3200" b="1" dirty="0"/>
              <a:t>и </a:t>
            </a:r>
            <a:r>
              <a:rPr lang="ru-RU" sz="3200" b="1" dirty="0" smtClean="0"/>
              <a:t>теплотехника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Ядерная </a:t>
            </a:r>
            <a:r>
              <a:rPr lang="ru-RU" sz="3200" b="1" dirty="0"/>
              <a:t>физика и </a:t>
            </a:r>
            <a:r>
              <a:rPr lang="ru-RU" sz="3200" b="1" dirty="0" smtClean="0"/>
              <a:t>технологии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Строительство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/>
              <a:t>Электротехника и </a:t>
            </a:r>
            <a:r>
              <a:rPr lang="ru-RU" sz="3200" b="1" dirty="0" smtClean="0"/>
              <a:t>теплоэнергетика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40710" y="1165121"/>
            <a:ext cx="6916995" cy="5560144"/>
          </a:xfrm>
        </p:spPr>
        <p:txBody>
          <a:bodyPr>
            <a:noAutofit/>
          </a:bodyPr>
          <a:lstStyle/>
          <a:p>
            <a:pPr marL="354013" lvl="0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/>
              <a:t>Энергообеспечение предприятий</a:t>
            </a:r>
          </a:p>
          <a:p>
            <a:pPr marL="354013" indent="-354013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Электрические </a:t>
            </a:r>
            <a:r>
              <a:rPr lang="ru-RU" sz="3200" b="1" dirty="0"/>
              <a:t>сети</a:t>
            </a:r>
          </a:p>
          <a:p>
            <a:pPr marL="354013" lvl="0" indent="-354013" fontAlgn="base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 smtClean="0"/>
              <a:t>Электрические </a:t>
            </a:r>
            <a:r>
              <a:rPr lang="ru-RU" sz="3200" b="1" dirty="0"/>
              <a:t>станции, сети и </a:t>
            </a:r>
            <a:r>
              <a:rPr lang="ru-RU" sz="3200" b="1" dirty="0" smtClean="0"/>
              <a:t>системы</a:t>
            </a:r>
            <a:endParaRPr lang="ru-RU" sz="3200" b="1" dirty="0"/>
          </a:p>
          <a:p>
            <a:pPr marL="354013" lvl="0" indent="-354013" fontAlgn="base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/>
              <a:t>Электрооборудование и электрохозяйство предприятий, организаций и </a:t>
            </a:r>
            <a:r>
              <a:rPr lang="ru-RU" sz="3200" b="1" dirty="0" smtClean="0"/>
              <a:t>учреждений</a:t>
            </a:r>
            <a:endParaRPr lang="ru-RU" sz="3200" b="1" dirty="0"/>
          </a:p>
          <a:p>
            <a:pPr marL="354013" lvl="0" indent="-354013" fontAlgn="base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/>
              <a:t>Электроэнергетические </a:t>
            </a:r>
            <a:r>
              <a:rPr lang="ru-RU" sz="3200" b="1" dirty="0" smtClean="0"/>
              <a:t>системы и сети</a:t>
            </a:r>
            <a:endParaRPr lang="ru-RU" sz="3200" b="1" dirty="0"/>
          </a:p>
          <a:p>
            <a:pPr marL="354013" lvl="0" indent="-354013" fontAlgn="base">
              <a:buSzPct val="90000"/>
              <a:buFont typeface="Wingdings" panose="05000000000000000000" pitchFamily="2" charset="2"/>
              <a:buChar char="ü"/>
            </a:pPr>
            <a:r>
              <a:rPr lang="ru-RU" sz="3200" b="1" dirty="0"/>
              <a:t>Строительство уникальных зданий и </a:t>
            </a:r>
            <a:r>
              <a:rPr lang="ru-RU" sz="3200" b="1" dirty="0" smtClean="0"/>
              <a:t>сооружений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717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/>
          <a:stretch/>
        </p:blipFill>
        <p:spPr>
          <a:xfrm>
            <a:off x="958636" y="0"/>
            <a:ext cx="10184178" cy="6858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580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565</Words>
  <Application>Microsoft Office PowerPoint</Application>
  <PresentationFormat>Широкоэкранный</PresentationFormat>
  <Paragraphs>71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Выполнил:  Сафонов Петр Руководитель:  Холудеева О.А.</vt:lpstr>
      <vt:lpstr>Презентация PowerPoint</vt:lpstr>
      <vt:lpstr>Презентация PowerPoint</vt:lpstr>
      <vt:lpstr>Презентация PowerPoint</vt:lpstr>
      <vt:lpstr>Необходимые  профессиональные навыки и знания</vt:lpstr>
      <vt:lpstr>Необходимые  профессиональные навыки и знания</vt:lpstr>
      <vt:lpstr>Необходимые  профессиональные навыки и знания</vt:lpstr>
      <vt:lpstr>Направления обучения (специальности):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Назначение профессии</vt:lpstr>
      <vt:lpstr>Презентация PowerPoint</vt:lpstr>
      <vt:lpstr>Профессионально важные качества</vt:lpstr>
      <vt:lpstr>Презентация PowerPoint</vt:lpstr>
      <vt:lpstr>Презентация PowerPoint</vt:lpstr>
      <vt:lpstr>Презентация PowerPoint</vt:lpstr>
      <vt:lpstr>Место работы и карьера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 </vt:lpstr>
      <vt:lpstr>Презентация PowerPoint</vt:lpstr>
    </vt:vector>
  </TitlesOfParts>
  <Company>МКОУ "СОШ №4"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Холудеева</dc:creator>
  <cp:lastModifiedBy>Оксана Холудеева</cp:lastModifiedBy>
  <cp:revision>171</cp:revision>
  <dcterms:created xsi:type="dcterms:W3CDTF">2018-11-27T09:49:10Z</dcterms:created>
  <dcterms:modified xsi:type="dcterms:W3CDTF">2018-12-10T02:10:53Z</dcterms:modified>
</cp:coreProperties>
</file>